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22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245290-63B7-42EE-BD28-D16598E2A6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F411F28-443A-445D-95FD-DB4F626001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4EAAB0F-048C-4F0A-B5EC-81D105A49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0B88D6D-4A05-4EB9-8527-A6A051F22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DD705F3-0C52-459D-84CE-C004F54A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49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D61CE7-807B-4B5A-AC62-CA5AD9CB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0B9DFCE-A8B6-465A-AE4A-1D95AF517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ED4DB92-24B4-40C2-9BDB-F7EE8BB05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0BDD270-9243-4EC7-BF7C-00F18CDB0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86B82FC-6071-4AEF-9A0D-17BDE7127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76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98EF384-9AB1-4CEB-B74B-C7CFF2626C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9CF13EF-50B8-4E29-9740-A82475355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A460DB5-0948-48CF-9DF6-58FFC3F8C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8614D5-FCFE-4B4A-BE5F-E22B37FA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65B013C-5062-4774-A78A-0F099C82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51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095B1E-5DC7-4F85-A95B-2F85BA7A9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9E0761E-A59E-4FFF-9F22-412D0799A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4182808-3987-4DBA-93E4-52FA99AA1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BA2F5C5-F56B-4EBD-AC6E-E1090AADC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ADC5238-A431-4561-815B-96EA75853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93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B0F262-0926-45D0-AB94-4DA08EB1D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36979EC-2352-4285-A2ED-F6C8DACE6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B82B8EA-BFE5-4FF9-B223-44587C4BE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3198788-9EFB-459F-BB96-1A121A29D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98A6F8D-6009-4D8D-B03F-7FFDB80D1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68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C77F0E-7547-48B7-85B3-F8A5D721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9D66DE6-A78B-4C31-BCC3-679818FE0F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32ADBF5-7E34-4ED0-B570-F541CE885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35D0FC3-D3A0-4B17-A6CB-59FD6D6C8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637C548-2912-4C1A-A8D9-C53387AB3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B15B711-709E-4949-A986-4013BA926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51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6957EA-9D78-41CE-A3BA-D48F07CD1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6E4DEEE-4658-404F-B04D-924EE4E68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E488399-258B-4997-B68D-8914F1E28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7AF7B8F-BD76-4A37-B57D-2A22E25516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CE7DE3C-435D-4FFD-B83D-4D2EF04C08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C412F34-67C2-40F1-94B2-49D497B79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E9B65F6-2EAA-4983-B8F0-30822CF19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95CEE11-D090-4594-AB4E-4C07D38C5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34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9FD3BB-C4A8-4F5A-AB22-757895360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5686E21-2244-497E-80A4-8B044D453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A6ACE2C-0878-4BFE-809B-7D1077606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7DA523A-B6B3-4CB4-99DE-E3EED4B1B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56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9A5C1FD-F6C7-4B34-B912-A8E3B60A2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4E03FAE-EC52-4E59-9DE5-F21F778F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B34FD48-F91C-4EE6-B0E4-C0C93E8B5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42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1D3865-5B04-48D9-972C-70D7C91C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7F3393F-A38C-4BBB-BE95-CD7B41FEB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B7DAE9B-B446-4FA5-9108-325CBD9DE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A89B0E6-CEA4-487E-9E12-D55BFBC2E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11BCC82-1399-4956-888C-2621E2416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684E570-2E5C-44E0-91A6-C8F88A869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10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92ED1D-E416-4ED1-B4FB-7942C391B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E047853-0CEF-4854-86C0-85E3BE207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A0C97E6-92D1-45D5-BF96-E60188E87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52BF711-02E7-4E8C-8BCA-FCACF2BF8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2EA4989-D40B-4499-BB39-7139EA17D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AD7E3BB-067D-498F-B72D-6895D468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48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7537D4-0575-464A-893F-3C1002C83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D13EFFE-E34F-4500-BA84-B5BF01B77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2DC919F-C9C4-403A-AD55-89F3B58C9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EB185-65B5-404F-81C7-C1328C2C76D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516A90-4E80-4458-9CA7-FF1E9913E7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FA33250-EA3E-47ED-8EB1-0A0DB35195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2E7E0-1C50-4735-83E3-C377484D2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65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816428"/>
            <a:ext cx="9144000" cy="1012371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Годовой отчет 2020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95022" y="1709057"/>
            <a:ext cx="9144000" cy="353785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Статистическая форма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№57 «Сведения о травмах, отравлениях и некоторых других последствиях внешних причин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418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579168-4C54-42F9-B0C0-4DBFF9DEF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846E868-1E50-4278-B2B1-AE348D1A1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354013" algn="just" fontAlgn="base"/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Сведения о травмах и отравлениях, которые послужили причиной смерти, также включаются в данный отчет. Умершие на догоспитальном этапе и погибшие на месте происшествия </a:t>
            </a:r>
            <a:r>
              <a:rPr lang="ru-RU" b="0" i="0" dirty="0">
                <a:effectLst/>
                <a:latin typeface="Palatino Linotype" panose="02040502050505030304" pitchFamily="18" charset="0"/>
              </a:rPr>
              <a:t>регистрируются бюро судебно-медицинской экспертизы и включаются в Форму.</a:t>
            </a:r>
          </a:p>
          <a:p>
            <a:pPr marL="0" indent="354013" algn="just" fontAlgn="base"/>
            <a:r>
              <a:rPr lang="ru-RU" b="0" i="0" dirty="0">
                <a:effectLst/>
                <a:latin typeface="Palatino Linotype" panose="02040502050505030304" pitchFamily="18" charset="0"/>
              </a:rPr>
              <a:t>Во всех таблицах Формы в соответствующих строках графы 2 перечислены коды блоков </a:t>
            </a:r>
            <a:r>
              <a:rPr lang="ru-RU" b="0" i="0" u="none" strike="noStrike" dirty="0">
                <a:effectLst/>
                <a:latin typeface="Palatino Linotype" panose="02040502050505030304" pitchFamily="18" charset="0"/>
              </a:rPr>
              <a:t>XIX класса</a:t>
            </a:r>
            <a:r>
              <a:rPr lang="ru-RU" b="0" i="0" dirty="0">
                <a:effectLst/>
                <a:latin typeface="Palatino Linotype" panose="02040502050505030304" pitchFamily="18" charset="0"/>
              </a:rPr>
              <a:t> МКБ-10, в которых выделены некоторые наиболее часто встречающиеся </a:t>
            </a: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нозологии. В графах 4 - 20 таблиц 1000, 2000, 3000 указаны внешние причины заболеваемости и смертности.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13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34DD1B-60D4-4325-907F-55B8800B1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419FAEA-4530-4524-B2F3-4F06D4147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41338" algn="just" fontAlgn="base"/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Необходимо обращать внимание на соответствие характера травмы или отравления внешней причине (письмо Минздравсоцразвития России от 30.09.2011 N 14-9/10/2-9696).</a:t>
            </a:r>
          </a:p>
          <a:p>
            <a:pPr marL="0" indent="541338" algn="just" fontAlgn="base"/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Для сопоставления с данными ГИБДД используются данные графы 6 (дорожно-транспортные несчастные случаи, или ДТП), коды состояний которых приведены </a:t>
            </a:r>
            <a:b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в примечании.</a:t>
            </a:r>
          </a:p>
          <a:p>
            <a:pPr marL="0" indent="541338" algn="just" fontAlgn="base"/>
            <a:r>
              <a:rPr lang="ru-RU" b="0" i="0" dirty="0" err="1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Графоклетки</a:t>
            </a: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, в случаях, когда коды характера травмы или отравления не соответствуют внешней причине, закрещены и не заполняются.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627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836EE1D-F435-46BB-84CE-B3DDF6DAF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DE36E72-719F-4086-9271-BFEEF5DD2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452438" algn="just" fontAlgn="base"/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Данные графы 4 таблиц Формы должны соответствовать соответствующим строкам графы 7 "с впервые в жизни установленным диагнозом" таблиц формы федерального статистического наблюдения N 12 (1000, 2000, 3000).</a:t>
            </a:r>
          </a:p>
          <a:p>
            <a:pPr marL="0" indent="452438" algn="just" fontAlgn="base"/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В таблицах 1000, 2000 и 3000 Формы сумма строк, соответствующих названиям блоков травм и отравлений (выделены жирным шрифтом) по всем графам должна равняться строке 1, или быть меньше ее за счет наличия сведений по блоку T79 "Некоторые ранние осложнения травм", не включенному </a:t>
            </a:r>
            <a:b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в таблицы 1000, 2000 и 3000 Формы.</a:t>
            </a:r>
          </a:p>
          <a:p>
            <a:pPr marL="0" indent="452438" algn="just" fontAlgn="base"/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Данные каждой строки по графе 4 должны равняться сумме соответствующих строк по графам 5, 7, 13, 16 - 20.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766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9930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ПРИНИМАЕТ</a:t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ВРАЧ-СТАТИСТИК ОТДЕЛА МЕДИЦИНСКОЙ СТАТИСТИКИ, АНАЛИЗА И ПРОГНОЗИРОВАНИЯ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 «МИАЦ»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950030"/>
            <a:ext cx="10515600" cy="2699656"/>
          </a:xfrm>
        </p:spPr>
        <p:txBody>
          <a:bodyPr/>
          <a:lstStyle/>
          <a:p>
            <a:pPr algn="ctr"/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КАЗИМАГОМЕДОВА СВЕТЛАНА НИКОЛАЕВНА</a:t>
            </a:r>
          </a:p>
          <a:p>
            <a:pPr algn="ctr"/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 № 311, телефон: 54-94-89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139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96215D6-C759-49E7-9206-EB96E5DF1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482" y="681135"/>
            <a:ext cx="10879494" cy="5495828"/>
          </a:xfrm>
        </p:spPr>
        <p:txBody>
          <a:bodyPr anchor="ctr">
            <a:normAutofit/>
          </a:bodyPr>
          <a:lstStyle/>
          <a:p>
            <a:pPr marL="0" indent="541338" algn="just">
              <a:buNone/>
            </a:pP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Нарушение порядка представления статистической информации, а равно 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представление недостоверной статистической информации влечет ответственность, установленную </a:t>
            </a:r>
            <a:r>
              <a:rPr lang="ru-RU" sz="3200" b="0" i="0" u="none" strike="noStrike" dirty="0">
                <a:effectLst/>
                <a:latin typeface="Palatino Linotype" panose="02040502050505030304" pitchFamily="18" charset="0"/>
              </a:rPr>
              <a:t>статьей 13.19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 Кодекса Российской Федерации об административных правонарушениях от 30.12.2001 N 195-ФЗ, а также </a:t>
            </a:r>
            <a:r>
              <a:rPr lang="ru-RU" sz="3200" b="0" i="0" u="none" strike="noStrike" dirty="0">
                <a:effectLst/>
                <a:latin typeface="Palatino Linotype" panose="02040502050505030304" pitchFamily="18" charset="0"/>
              </a:rPr>
              <a:t>статьей 3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 Закона Российской Федерации от 13.05.92 N 2761-1 “Об ответственности 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за нарушение порядка представления государственной статистической отчетности"</a:t>
            </a:r>
            <a:endParaRPr lang="ru-RU" sz="32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736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7ACCB9-ABDD-4196-9E6D-CE313B35C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14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30EABDC-1F84-4774-BAC6-28D447E02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911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Форма федерального статистического наблюдения </a:t>
            </a:r>
            <a:b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</a:b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N 57 "Сведения о 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травмах, отравлениях и некоторых других последствиях воздействия внешних причин" (далее - Форма), составляется юридическими лицами - организациями, оказывающими медицинскую помощь в амбулаторных условиях (приказ Минздрава России </a:t>
            </a:r>
            <a:r>
              <a:rPr lang="ru-RU" sz="3200" b="0" i="0" u="none" strike="noStrike" dirty="0">
                <a:effectLst/>
                <a:latin typeface="Palatino Linotype" panose="02040502050505030304" pitchFamily="18" charset="0"/>
              </a:rPr>
              <a:t>от 06.08.2013 N 529н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 "Об утверждении номенклатуры медицинских организаций", зарегистрирован Минюстом России 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13.09.2013 N 29950).</a:t>
            </a:r>
            <a:endParaRPr lang="ru-RU" sz="32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27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1688EE-A0A6-4712-B2EC-BB4FF6282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BB2EFCC-F792-4BEA-8CB7-DDBE5F5F9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117"/>
            <a:ext cx="10515600" cy="4892416"/>
          </a:xfrm>
        </p:spPr>
        <p:txBody>
          <a:bodyPr>
            <a:normAutofit fontScale="62500" lnSpcReduction="20000"/>
          </a:bodyPr>
          <a:lstStyle/>
          <a:p>
            <a:pPr marL="176213" indent="0" algn="just" fontAlgn="base">
              <a:buNone/>
            </a:pP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Для составления отчета по Форме используются следующие первичные учетные формы:</a:t>
            </a:r>
          </a:p>
          <a:p>
            <a:pPr marL="0" indent="0" algn="just" fontAlgn="base">
              <a:buNone/>
            </a:pPr>
            <a:endParaRPr lang="ru-RU" sz="2600" b="0" i="0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algn="just" fontAlgn="base"/>
            <a:r>
              <a:rPr lang="ru-RU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"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Талон пациента, получающего медицинскую помощь в амбулаторных условиях"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 - форма </a:t>
            </a:r>
            <a:r>
              <a:rPr lang="ru-RU" sz="3200" b="0" i="0" u="none" strike="noStrike" dirty="0">
                <a:effectLst/>
                <a:latin typeface="Palatino Linotype" panose="02040502050505030304" pitchFamily="18" charset="0"/>
              </a:rPr>
              <a:t>N 025-1/у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, утвержденная приказом Минздрава России от 15.12.2014 N 834н "Об утверждении унифицированных форм медицинской документации, используемых в медицинских организациях, оказывающих медицинскую помощь в амбулаторных условиях, и порядков по их заполнению" (далее - Талон); зарегистрирован Минюстом России 20.02.2015 N 36160.</a:t>
            </a:r>
          </a:p>
          <a:p>
            <a:pPr algn="just" fontAlgn="base"/>
            <a:endParaRPr lang="ru-RU" sz="2600" b="0" i="0" dirty="0">
              <a:effectLst/>
              <a:latin typeface="Palatino Linotype" panose="02040502050505030304" pitchFamily="18" charset="0"/>
            </a:endParaRPr>
          </a:p>
          <a:p>
            <a:pPr algn="just" fontAlgn="base"/>
            <a:r>
              <a:rPr lang="ru-RU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"Статистическая карта выбывшего из стационара"</a:t>
            </a:r>
            <a:r>
              <a:rPr lang="ru-RU" sz="3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- форма </a:t>
            </a:r>
            <a:r>
              <a:rPr lang="ru-RU" sz="3200" b="0" i="0" u="none" strike="noStrike" dirty="0">
                <a:effectLst/>
                <a:latin typeface="Palatino Linotype" panose="02040502050505030304" pitchFamily="18" charset="0"/>
              </a:rPr>
              <a:t>N 066/у-02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, утвержденная приказом Минздрава России от 30.12.2002 N 413 "Об утверждении учетной и отчетной медицинской документации" (далее - Карта);</a:t>
            </a:r>
          </a:p>
          <a:p>
            <a:pPr algn="just" fontAlgn="base"/>
            <a:endParaRPr lang="ru-RU" sz="2600" b="0" i="0" dirty="0">
              <a:effectLst/>
              <a:latin typeface="Palatino Linotype" panose="02040502050505030304" pitchFamily="18" charset="0"/>
            </a:endParaRPr>
          </a:p>
          <a:p>
            <a:pPr algn="just" fontAlgn="base"/>
            <a:r>
              <a:rPr lang="ru-RU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"Медицинские свидетельства о смерти"</a:t>
            </a:r>
            <a:r>
              <a:rPr lang="ru-RU" sz="3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- формы </a:t>
            </a:r>
            <a:r>
              <a:rPr lang="ru-RU" sz="3200" b="0" i="0" u="none" strike="noStrike" dirty="0">
                <a:effectLst/>
                <a:latin typeface="Palatino Linotype" panose="02040502050505030304" pitchFamily="18" charset="0"/>
              </a:rPr>
              <a:t>N 106/у-08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 и </a:t>
            </a:r>
            <a:r>
              <a:rPr lang="ru-RU" sz="3200" b="0" i="0" u="none" strike="noStrike" dirty="0">
                <a:effectLst/>
                <a:latin typeface="Palatino Linotype" panose="02040502050505030304" pitchFamily="18" charset="0"/>
              </a:rPr>
              <a:t>N 106-2/у-08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, утвержденные приказом Минздравсоцразвития России от 26.12.2008 N 782н "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Об утверждении и порядке ведения медицинской документации, удостоверяющей случаи рождения и смерти" (далее - Свидетельства); зарегистрирован Минюстом России 30.12.2008 N 13055.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335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05C9BF-3149-4BB6-8891-ACA9964E3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78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2E012D-EF16-446C-9602-D5F99F59A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Форма состоит из таблиц, включающих сведения о травмах, </a:t>
            </a:r>
            <a:r>
              <a:rPr lang="ru-RU" b="0" i="0" dirty="0">
                <a:effectLst/>
                <a:latin typeface="Palatino Linotype" panose="02040502050505030304" pitchFamily="18" charset="0"/>
              </a:rPr>
              <a:t>отравлениях и внешних причинах заболеваемости и смертности у детского населения (1000), взрослого населения (2000), населения старше трудоспособного возраста (3000).</a:t>
            </a:r>
          </a:p>
          <a:p>
            <a:pPr algn="just" fontAlgn="base"/>
            <a:r>
              <a:rPr lang="ru-RU" b="0" i="0" dirty="0">
                <a:effectLst/>
                <a:latin typeface="Palatino Linotype" panose="02040502050505030304" pitchFamily="18" charset="0"/>
              </a:rPr>
              <a:t>Таблицы для каждой возрастной группы содержат сведения </a:t>
            </a:r>
            <a:br>
              <a:rPr lang="ru-RU" b="0" i="0" dirty="0">
                <a:effectLst/>
                <a:latin typeface="Palatino Linotype" panose="02040502050505030304" pitchFamily="18" charset="0"/>
              </a:rPr>
            </a:br>
            <a:r>
              <a:rPr lang="ru-RU" b="0" i="0" dirty="0">
                <a:effectLst/>
                <a:latin typeface="Palatino Linotype" panose="02040502050505030304" pitchFamily="18" charset="0"/>
              </a:rPr>
              <a:t>о травмах, отравлениях и некоторых других последствиях воздействия внешних причин, классифицируемых по блокам и рубрикам </a:t>
            </a:r>
            <a:r>
              <a:rPr lang="ru-RU" b="0" i="0" u="none" strike="noStrike" dirty="0">
                <a:effectLst/>
                <a:latin typeface="Palatino Linotype" panose="02040502050505030304" pitchFamily="18" charset="0"/>
              </a:rPr>
              <a:t>МКБ-10</a:t>
            </a:r>
            <a:r>
              <a:rPr lang="ru-RU" b="0" i="0" dirty="0">
                <a:effectLst/>
                <a:latin typeface="Palatino Linotype" panose="02040502050505030304" pitchFamily="18" charset="0"/>
              </a:rPr>
              <a:t> по характеру травмы и внешним причинам (таблицы 1000, 2000, 3000).</a:t>
            </a:r>
          </a:p>
          <a:p>
            <a:pPr algn="just" fontAlgn="base"/>
            <a:r>
              <a:rPr lang="ru-RU" b="0" i="0" dirty="0">
                <a:effectLst/>
                <a:latin typeface="Palatino Linotype" panose="02040502050505030304" pitchFamily="18" charset="0"/>
              </a:rPr>
              <a:t>Все травмы, отравления и некоторые другие последствия воздействия внешних причин подлежат двойному кодированию: каждому записанному состоянию (из </a:t>
            </a:r>
            <a:r>
              <a:rPr lang="ru-RU" b="0" i="0" u="sng" dirty="0">
                <a:effectLst/>
                <a:latin typeface="Palatino Linotype" panose="02040502050505030304" pitchFamily="18" charset="0"/>
              </a:rPr>
              <a:t>класса XIX</a:t>
            </a:r>
            <a:r>
              <a:rPr lang="ru-RU" b="0" i="0" dirty="0">
                <a:effectLst/>
                <a:latin typeface="Palatino Linotype" panose="02040502050505030304" pitchFamily="18" charset="0"/>
              </a:rPr>
              <a:t> МКБ-10) должна соответствовать в зависимости от обстоятельств травмы или отравления внешняя причина (</a:t>
            </a:r>
            <a:r>
              <a:rPr lang="ru-RU" b="0" i="0" u="none" strike="noStrike" dirty="0">
                <a:effectLst/>
                <a:latin typeface="Palatino Linotype" panose="02040502050505030304" pitchFamily="18" charset="0"/>
              </a:rPr>
              <a:t>XX класс</a:t>
            </a:r>
            <a:r>
              <a:rPr lang="ru-RU" b="0" i="0" dirty="0">
                <a:effectLst/>
                <a:latin typeface="Palatino Linotype" panose="02040502050505030304" pitchFamily="18" charset="0"/>
              </a:rPr>
              <a:t> МКБ-10).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2516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6F94D1-DEE1-400D-9FD4-408104ED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ED12C31-9235-4BDD-9700-316A639DA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 marL="0" indent="452438" algn="just">
              <a:buNone/>
            </a:pP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В первичной медицинской документации в случае травмы или 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отравления должны быть указаны 2 кода МКБ-10: </a:t>
            </a:r>
          </a:p>
          <a:p>
            <a:pPr marL="0" indent="452438" algn="just">
              <a:buNone/>
            </a:pPr>
            <a:r>
              <a:rPr lang="ru-RU" sz="3200" b="0" i="0" dirty="0">
                <a:effectLst/>
                <a:latin typeface="Palatino Linotype" panose="02040502050505030304" pitchFamily="18" charset="0"/>
              </a:rPr>
              <a:t>один из </a:t>
            </a:r>
            <a:r>
              <a:rPr lang="ru-RU" sz="3200" b="0" i="0" u="none" strike="noStrike" dirty="0">
                <a:effectLst/>
                <a:latin typeface="Palatino Linotype" panose="02040502050505030304" pitchFamily="18" charset="0"/>
              </a:rPr>
              <a:t>класса XIX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 по характеру травмы или отравления, </a:t>
            </a:r>
          </a:p>
          <a:p>
            <a:pPr marL="0" indent="452438" algn="just">
              <a:buNone/>
            </a:pPr>
            <a:r>
              <a:rPr lang="ru-RU" sz="3200" b="0" i="0" dirty="0">
                <a:effectLst/>
                <a:latin typeface="Palatino Linotype" panose="02040502050505030304" pitchFamily="18" charset="0"/>
              </a:rPr>
              <a:t>второй - из </a:t>
            </a:r>
            <a:r>
              <a:rPr lang="ru-RU" sz="3200" b="0" i="0" u="none" strike="noStrike" dirty="0">
                <a:effectLst/>
                <a:latin typeface="Palatino Linotype" panose="02040502050505030304" pitchFamily="18" charset="0"/>
              </a:rPr>
              <a:t>класса XX</a:t>
            </a:r>
            <a:r>
              <a:rPr lang="ru-RU" sz="3200" b="0" i="0" dirty="0">
                <a:effectLst/>
                <a:latin typeface="Palatino Linotype" panose="02040502050505030304" pitchFamily="18" charset="0"/>
              </a:rPr>
              <a:t> (внешние причины). </a:t>
            </a:r>
          </a:p>
          <a:p>
            <a:pPr marL="0" indent="452438" algn="just">
              <a:buNone/>
            </a:pPr>
            <a:r>
              <a:rPr lang="ru-RU" sz="3200" b="0" i="0" dirty="0">
                <a:effectLst/>
                <a:latin typeface="Palatino Linotype" panose="02040502050505030304" pitchFamily="18" charset="0"/>
              </a:rPr>
              <a:t>Эти 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коды служат основанием для заполнения таблиц Формы. </a:t>
            </a:r>
          </a:p>
          <a:p>
            <a:pPr marL="0" indent="452438" algn="just">
              <a:buNone/>
            </a:pP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Одной травме (отравлению) может соответствовать только одна внешняя причина.</a:t>
            </a:r>
            <a:endParaRPr lang="ru-RU" sz="32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509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B0E044-3AE2-4AD0-BC25-CC204E6FB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C54A5BC-8FD3-46B0-95F2-2552E7232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20000"/>
          </a:bodyPr>
          <a:lstStyle/>
          <a:p>
            <a:pPr marL="0" indent="541338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В Форму </a:t>
            </a:r>
            <a:r>
              <a:rPr lang="ru-RU" b="0" i="0" dirty="0">
                <a:effectLst/>
                <a:latin typeface="Palatino Linotype" panose="02040502050505030304" pitchFamily="18" charset="0"/>
              </a:rPr>
              <a:t>включаются сведения о травмах, отравлениях </a:t>
            </a:r>
            <a:br>
              <a:rPr lang="ru-RU" b="0" i="0" dirty="0">
                <a:effectLst/>
                <a:latin typeface="Palatino Linotype" panose="02040502050505030304" pitchFamily="18" charset="0"/>
              </a:rPr>
            </a:br>
            <a:r>
              <a:rPr lang="ru-RU" b="0" i="0" dirty="0">
                <a:effectLst/>
                <a:latin typeface="Palatino Linotype" panose="02040502050505030304" pitchFamily="18" charset="0"/>
              </a:rPr>
              <a:t>и других состояниях, включенных в </a:t>
            </a:r>
            <a:r>
              <a:rPr lang="ru-RU" b="0" i="0" u="none" strike="noStrike" dirty="0">
                <a:effectLst/>
                <a:latin typeface="Palatino Linotype" panose="02040502050505030304" pitchFamily="18" charset="0"/>
              </a:rPr>
              <a:t>XIX</a:t>
            </a:r>
            <a:r>
              <a:rPr lang="ru-RU" b="0" i="0" dirty="0">
                <a:effectLst/>
                <a:latin typeface="Palatino Linotype" panose="02040502050505030304" pitchFamily="18" charset="0"/>
              </a:rPr>
              <a:t> класс МКБ-10. </a:t>
            </a:r>
          </a:p>
          <a:p>
            <a:pPr marL="0" indent="541338" algn="just">
              <a:buNone/>
            </a:pPr>
            <a:r>
              <a:rPr lang="ru-RU" b="0" i="0" dirty="0">
                <a:effectLst/>
                <a:latin typeface="Palatino Linotype" panose="02040502050505030304" pitchFamily="18" charset="0"/>
              </a:rPr>
              <a:t>Так как почти все эти состояния носят острый характер</a:t>
            </a: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, то </a:t>
            </a:r>
            <a:b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в первичной медицинской документации они регистрируются со знаком "+". </a:t>
            </a:r>
          </a:p>
          <a:p>
            <a:pPr marL="0" indent="541338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Некоторые состояния из XIX класса МКБ-10 могут иметь хроническое течение (например, T66 "Лучевая болезнь") </a:t>
            </a:r>
            <a:b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и, начиная со второго года учета, регистрируются со знаком "-". </a:t>
            </a:r>
          </a:p>
          <a:p>
            <a:pPr marL="0" indent="541338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Такие состояния в Форму не включаются, а учитываются </a:t>
            </a:r>
            <a:b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в форме федерального статистического наблюдения N 12 в графе "зарегистрировано пациентов с данным заболеванием всего" по строкам "Травмы, отравления и некоторые другие последствия воздействия внешних причин".</a:t>
            </a:r>
            <a:endParaRPr lang="ru-RU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433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80DCD0-2B5E-4864-A417-7FADC6B7C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F356BCA-4741-46DE-A5B3-4625CC45E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452438" algn="just">
              <a:buNone/>
            </a:pPr>
            <a:r>
              <a:rPr lang="ru-RU" sz="3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Пациенты, имеющие 2 и более травмы (отравления), показываются по соответствующим строкам по числу выявленных и зарегистрированных травм (отравлений) при единице измерения - человек.</a:t>
            </a:r>
            <a:endParaRPr lang="ru-RU" sz="32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77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E29831-2173-4833-B1F2-0588E7672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57 "Сведения о травмах, отравлениях и некоторых других последствиях внешних причин"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44CFC4-930C-428E-931D-D857B3D70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452438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Регистрации подлежат все травмы и отравления со знаком "+" у населения, обслуживаемого данной медицинской организацией или ее подразделениями, оказывающими медицинскую помощь в амбулаторных и стационарных условиях, а также специализированными диспансерами </a:t>
            </a:r>
            <a:b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и центрами (по прикрепленному населению). </a:t>
            </a:r>
          </a:p>
          <a:p>
            <a:pPr marL="0" indent="452438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Регистрация травм и отравлений у пациентов после лечения в стационарных условиях должна производиться </a:t>
            </a:r>
            <a:b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в поликлинике по Талону, заполненному на основании выписного эпикриза.</a:t>
            </a:r>
            <a:endParaRPr lang="ru-RU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0700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526</Words>
  <Application>Microsoft Office PowerPoint</Application>
  <PresentationFormat>Произвольный</PresentationFormat>
  <Paragraphs>49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Годовой отчет 2020 </vt:lpstr>
      <vt:lpstr>Презентация PowerPoint</vt:lpstr>
      <vt:lpstr>N 57 "Сведения о травмах, отравлениях и некоторых других последствиях внешних причин" </vt:lpstr>
      <vt:lpstr>N 57 "Сведения о травмах, отравлениях и некоторых других последствиях внешних причин" </vt:lpstr>
      <vt:lpstr>N 57 "Сведения о травмах, отравлениях и некоторых других последствиях внешних причин" </vt:lpstr>
      <vt:lpstr>N 57 "Сведения о травмах, отравлениях и некоторых других последствиях внешних причин" </vt:lpstr>
      <vt:lpstr>N 57 "Сведения о травмах, отравлениях и некоторых других последствиях внешних причин" </vt:lpstr>
      <vt:lpstr>N 57 "Сведения о травмах, отравлениях и некоторых других последствиях внешних причин" </vt:lpstr>
      <vt:lpstr>N 57 "Сведения о травмах, отравлениях и некоторых других последствиях внешних причин" </vt:lpstr>
      <vt:lpstr>N 57 "Сведения о травмах, отравлениях и некоторых других последствиях внешних причин" </vt:lpstr>
      <vt:lpstr>N 57 "Сведения о травмах, отравлениях и некоторых других последствиях внешних причин" </vt:lpstr>
      <vt:lpstr>N 57 "Сведения о травмах, отравлениях и некоторых других последствиях внешних причин" </vt:lpstr>
      <vt:lpstr>ОТЧЕТ ПРИНИМАЕТ ВРАЧ-СТАТИСТИК ОТДЕЛА МЕДИЦИНСКОЙ СТАТИСТИКИ, АНАЛИЗА И ПРОГНОЗИРОВАНИЯ  ГБУЗ АО «МИАЦ»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Годовой отчет 2020</dc:title>
  <dc:creator>Александр Соломянник</dc:creator>
  <cp:lastModifiedBy>Казимагомедова Стетлана Николаевна</cp:lastModifiedBy>
  <cp:revision>31</cp:revision>
  <dcterms:created xsi:type="dcterms:W3CDTF">2020-12-01T19:46:01Z</dcterms:created>
  <dcterms:modified xsi:type="dcterms:W3CDTF">2020-12-07T09:36:18Z</dcterms:modified>
</cp:coreProperties>
</file>